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2" r:id="rId6"/>
    <p:sldId id="259" r:id="rId7"/>
    <p:sldId id="260" r:id="rId8"/>
    <p:sldId id="263" r:id="rId9"/>
    <p:sldId id="264" r:id="rId10"/>
    <p:sldId id="265" r:id="rId11"/>
    <p:sldId id="261" r:id="rId12"/>
    <p:sldId id="266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04"/>
      </p:cViewPr>
      <p:guideLst>
        <p:guide orient="horz" pos="212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7" Type="http://schemas.openxmlformats.org/officeDocument/2006/relationships/image" Target="../media/image10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15" name="Freeform 10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20" name="Freeform 19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" name="Freeform 18"/>
          <p:cNvSpPr/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Freeform 22"/>
          <p:cNvSpPr/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Freeform 26"/>
          <p:cNvSpPr/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 useBgFill="1">
        <p:nvSpPr>
          <p:cNvPr id="13" name="Freeform 10"/>
          <p:cNvSpPr/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11" name="Freeform 10"/>
            <p:cNvSpPr/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29" name="Freeform 28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14" name="Freeform 10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21" name="Freeform 10"/>
            <p:cNvSpPr/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58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98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.bin"/><Relationship Id="rId8" Type="http://schemas.openxmlformats.org/officeDocument/2006/relationships/image" Target="../media/image7.wmf"/><Relationship Id="rId7" Type="http://schemas.openxmlformats.org/officeDocument/2006/relationships/oleObject" Target="../embeddings/oleObject10.bin"/><Relationship Id="rId6" Type="http://schemas.openxmlformats.org/officeDocument/2006/relationships/image" Target="../media/image6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5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4.wmf"/><Relationship Id="rId16" Type="http://schemas.openxmlformats.org/officeDocument/2006/relationships/vmlDrawing" Target="../drawings/vmlDrawing4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0.wmf"/><Relationship Id="rId13" Type="http://schemas.openxmlformats.org/officeDocument/2006/relationships/oleObject" Target="../embeddings/oleObject13.bin"/><Relationship Id="rId12" Type="http://schemas.openxmlformats.org/officeDocument/2006/relationships/image" Target="../media/image9.wmf"/><Relationship Id="rId11" Type="http://schemas.openxmlformats.org/officeDocument/2006/relationships/oleObject" Target="../embeddings/oleObject12.bin"/><Relationship Id="rId10" Type="http://schemas.openxmlformats.org/officeDocument/2006/relationships/image" Target="../media/image8.wmf"/><Relationship Id="rId1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oleObject" Target="../embeddings/oleObject3.bin"/><Relationship Id="rId2" Type="http://schemas.openxmlformats.org/officeDocument/2006/relationships/image" Target="../media/image3.wmf"/><Relationship Id="rId1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oleObject" Target="../embeddings/oleObject6.bin"/><Relationship Id="rId3" Type="http://schemas.openxmlformats.org/officeDocument/2006/relationships/oleObject" Target="../embeddings/oleObject5.bin"/><Relationship Id="rId2" Type="http://schemas.openxmlformats.org/officeDocument/2006/relationships/image" Target="../media/image3.wmf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点点照照片预览调整方案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显示方案</a:t>
            </a:r>
            <a:r>
              <a:rPr kumimoji="1" lang="en-US" altLang="zh-CN" dirty="0"/>
              <a:t>:</a:t>
            </a:r>
            <a:r>
              <a:rPr kumimoji="1" lang="zh-CN" altLang="en-US" dirty="0"/>
              <a:t>等比缩放</a:t>
            </a:r>
            <a:endParaRPr kumimoji="1" lang="en-US" altLang="zh-CN" dirty="0"/>
          </a:p>
        </p:txBody>
      </p:sp>
      <p:sp>
        <p:nvSpPr>
          <p:cNvPr id="15" name="内容占位符 14"/>
          <p:cNvSpPr/>
          <p:nvPr>
            <p:ph idx="1"/>
          </p:nvPr>
        </p:nvSpPr>
        <p:spPr>
          <a:xfrm>
            <a:off x="868257" y="2683722"/>
            <a:ext cx="7408333" cy="3450696"/>
          </a:xfrm>
        </p:spPr>
        <p:txBody>
          <a:bodyPr>
            <a:normAutofit lnSpcReduction="20000"/>
          </a:bodyPr>
          <a:p>
            <a:r>
              <a:rPr lang="zh-CN" altLang="en-US"/>
              <a:t>图片实际显示尺寸（          ）的计算公式：</a:t>
            </a:r>
            <a:endParaRPr lang="zh-CN" altLang="en-US"/>
          </a:p>
          <a:p>
            <a:pPr marL="706120" indent="-441960">
              <a:buAutoNum type="arabicPeriod"/>
            </a:pPr>
            <a:r>
              <a:rPr lang="zh-CN" altLang="en-US"/>
              <a:t>设宽度为</a:t>
            </a:r>
            <a:r>
              <a:rPr lang="en-US" altLang="zh-CN"/>
              <a:t>W</a:t>
            </a:r>
            <a:r>
              <a:rPr lang="zh-CN" altLang="en-US"/>
              <a:t>，高度为</a:t>
            </a:r>
            <a:r>
              <a:rPr lang="en-US" altLang="zh-CN"/>
              <a:t>H</a:t>
            </a:r>
            <a:endParaRPr lang="zh-CN" altLang="en-US"/>
          </a:p>
          <a:p>
            <a:pPr marL="706120" indent="-441960">
              <a:buAutoNum type="arabicPeriod"/>
            </a:pPr>
            <a:r>
              <a:rPr lang="zh-CN" altLang="en-US"/>
              <a:t>显示区域的宽高比，记为：</a:t>
            </a:r>
            <a:endParaRPr lang="zh-CN" altLang="en-US"/>
          </a:p>
          <a:p>
            <a:pPr marL="706120" indent="-441960">
              <a:buAutoNum type="arabicPeriod"/>
            </a:pPr>
            <a:endParaRPr lang="en-US" altLang="zh-CN"/>
          </a:p>
          <a:p>
            <a:pPr marL="706120" indent="-441960">
              <a:buAutoNum type="arabicPeriod"/>
            </a:pPr>
            <a:endParaRPr lang="en-US" altLang="zh-CN"/>
          </a:p>
          <a:p>
            <a:pPr marL="706120" indent="-441960">
              <a:buAutoNum type="arabicPeriod"/>
            </a:pPr>
            <a:r>
              <a:rPr lang="zh-CN" altLang="en-US"/>
              <a:t>图片实际的宽高比，记为：</a:t>
            </a:r>
            <a:endParaRPr lang="zh-CN" altLang="en-US"/>
          </a:p>
          <a:p>
            <a:pPr marL="706120" indent="-441960">
              <a:buAutoNum type="arabicPeriod"/>
            </a:pPr>
            <a:endParaRPr lang="en-US" altLang="zh-CN"/>
          </a:p>
          <a:p>
            <a:pPr marL="706120" indent="-441960">
              <a:buAutoNum type="arabicPeriod"/>
            </a:pPr>
            <a:r>
              <a:rPr lang="zh-CN" altLang="en-US" b="1">
                <a:solidFill>
                  <a:srgbClr val="FF0000"/>
                </a:solidFill>
              </a:rPr>
              <a:t>如果               则</a:t>
            </a:r>
            <a:endParaRPr lang="zh-CN" altLang="en-US" b="1">
              <a:solidFill>
                <a:srgbClr val="FF0000"/>
              </a:solidFill>
            </a:endParaRPr>
          </a:p>
          <a:p>
            <a:pPr marL="706120" indent="-441960">
              <a:buAutoNum type="arabicPeriod"/>
            </a:pPr>
            <a:r>
              <a:rPr lang="zh-CN" altLang="en-US" b="1">
                <a:solidFill>
                  <a:srgbClr val="FF0000"/>
                </a:solidFill>
              </a:rPr>
              <a:t>如果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               则</a:t>
            </a:r>
            <a:endParaRPr lang="zh-CN" altLang="en-US" b="1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97475" y="3169285"/>
          <a:ext cx="1124585" cy="895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596900" imgH="431800" progId="Equation.KSEE3">
                  <p:embed/>
                </p:oleObj>
              </mc:Choice>
              <mc:Fallback>
                <p:oleObj name="" r:id="rId1" imgW="596900" imgH="431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97475" y="3169285"/>
                        <a:ext cx="1124585" cy="895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97475" y="4271010"/>
          <a:ext cx="1123950" cy="897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558800" imgH="431800" progId="Equation.KSEE3">
                  <p:embed/>
                </p:oleObj>
              </mc:Choice>
              <mc:Fallback>
                <p:oleObj name="" r:id="rId3" imgW="558800" imgH="431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97475" y="4271010"/>
                        <a:ext cx="1123950" cy="897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54580" y="5154930"/>
          <a:ext cx="88963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5" imgW="520700" imgH="228600" progId="Equation.KSEE3">
                  <p:embed/>
                </p:oleObj>
              </mc:Choice>
              <mc:Fallback>
                <p:oleObj name="" r:id="rId5" imgW="5207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4580" y="5154930"/>
                        <a:ext cx="889635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27755" y="5168265"/>
          <a:ext cx="2719705" cy="475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7" imgW="1358900" imgH="228600" progId="Equation.KSEE3">
                  <p:embed/>
                </p:oleObj>
              </mc:Choice>
              <mc:Fallback>
                <p:oleObj name="" r:id="rId7" imgW="13589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27755" y="5168265"/>
                        <a:ext cx="2719705" cy="475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54580" y="5643880"/>
          <a:ext cx="88963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9" imgW="520700" imgH="228600" progId="Equation.KSEE3">
                  <p:embed/>
                </p:oleObj>
              </mc:Choice>
              <mc:Fallback>
                <p:oleObj name="" r:id="rId9" imgW="5207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54580" y="5643880"/>
                        <a:ext cx="889635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27755" y="5643880"/>
          <a:ext cx="2719705" cy="475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11" imgW="1358900" imgH="228600" progId="Equation.KSEE3">
                  <p:embed/>
                </p:oleObj>
              </mc:Choice>
              <mc:Fallback>
                <p:oleObj name="" r:id="rId11" imgW="13589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27755" y="5643880"/>
                        <a:ext cx="2719705" cy="475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12236" y="2610803"/>
          <a:ext cx="805815" cy="44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13" imgW="469900" imgH="215900" progId="Equation.KSEE3">
                  <p:embed/>
                </p:oleObj>
              </mc:Choice>
              <mc:Fallback>
                <p:oleObj name="" r:id="rId13" imgW="4699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12236" y="2610803"/>
                        <a:ext cx="805815" cy="449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图片显示区域小于图片原始大小情况下：</a:t>
            </a:r>
            <a:endParaRPr lang="zh-CN" altLang="en-US"/>
          </a:p>
          <a:p>
            <a:r>
              <a:rPr lang="zh-CN" altLang="en-US"/>
              <a:t>小图</a:t>
            </a:r>
            <a:r>
              <a:rPr lang="en-US" altLang="zh-CN"/>
              <a:t>=</a:t>
            </a:r>
            <a:r>
              <a:rPr lang="zh-CN" altLang="en-US"/>
              <a:t>图片总面积的</a:t>
            </a:r>
            <a:r>
              <a:rPr lang="en-US" altLang="zh-CN"/>
              <a:t>25%</a:t>
            </a:r>
            <a:endParaRPr lang="en-US" altLang="zh-CN"/>
          </a:p>
          <a:p>
            <a:r>
              <a:rPr lang="zh-CN" altLang="en-US"/>
              <a:t>预览图</a:t>
            </a:r>
            <a:r>
              <a:rPr lang="en-US" altLang="zh-CN"/>
              <a:t>=</a:t>
            </a:r>
            <a:endParaRPr lang="en-US" altLang="zh-CN"/>
          </a:p>
          <a:p>
            <a:r>
              <a:rPr lang="zh-CN" altLang="en-US"/>
              <a:t>预览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zh-CN" altLang="en-US"/>
              <a:t>方案二：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方案一：等比例缩放</a:t>
            </a:r>
            <a:r>
              <a:rPr lang="en-US" altLang="zh-CN"/>
              <a:t>+</a:t>
            </a:r>
            <a:r>
              <a:rPr lang="zh-CN" altLang="en-US"/>
              <a:t>核心区域显示</a:t>
            </a:r>
            <a:endParaRPr lang="zh-CN" altLang="en-US"/>
          </a:p>
        </p:txBody>
      </p:sp>
      <p:pic>
        <p:nvPicPr>
          <p:cNvPr id="7" name="图片 6" descr="微信图片_201709231720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1456055"/>
            <a:ext cx="3002280" cy="53409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619250" y="5736590"/>
            <a:ext cx="1294765" cy="716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09930" y="2190750"/>
            <a:ext cx="2261870" cy="2757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676650" y="5934710"/>
            <a:ext cx="1980565" cy="45720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r>
              <a:rPr lang="zh-CN" altLang="en-US" sz="1200"/>
              <a:t>缩略图显示照片的核心区域，但是会产品切图</a:t>
            </a:r>
            <a:endParaRPr lang="zh-CN" altLang="en-US" sz="1200"/>
          </a:p>
        </p:txBody>
      </p:sp>
      <p:sp>
        <p:nvSpPr>
          <p:cNvPr id="13" name="文本框 12"/>
          <p:cNvSpPr txBox="1"/>
          <p:nvPr/>
        </p:nvSpPr>
        <p:spPr>
          <a:xfrm>
            <a:off x="3676650" y="3249295"/>
            <a:ext cx="1980565" cy="6400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r>
              <a:rPr lang="zh-CN" altLang="en-US" sz="1200"/>
              <a:t>预览图片：</a:t>
            </a:r>
            <a:endParaRPr lang="zh-CN" altLang="en-US" sz="1200"/>
          </a:p>
          <a:p>
            <a:r>
              <a:rPr lang="zh-CN" altLang="en-US" sz="1200"/>
              <a:t>按照照片的等比例缩放，显示照片的全部</a:t>
            </a:r>
            <a:endParaRPr lang="zh-CN" altLang="en-US" sz="1200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2936875" y="3569970"/>
            <a:ext cx="73977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2" idx="1"/>
            <a:endCxn id="10" idx="3"/>
          </p:cNvCxnSpPr>
          <p:nvPr/>
        </p:nvCxnSpPr>
        <p:spPr>
          <a:xfrm flipH="1" flipV="1">
            <a:off x="2914015" y="6094730"/>
            <a:ext cx="762635" cy="685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 descr="微信图片_201709231723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455" y="1456055"/>
            <a:ext cx="3001645" cy="534035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169660" y="2191385"/>
            <a:ext cx="2261870" cy="2757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5657215" y="3569335"/>
            <a:ext cx="46736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065010" y="5736590"/>
            <a:ext cx="1294765" cy="716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endCxn id="19" idx="1"/>
          </p:cNvCxnSpPr>
          <p:nvPr/>
        </p:nvCxnSpPr>
        <p:spPr>
          <a:xfrm flipV="1">
            <a:off x="5657215" y="6094730"/>
            <a:ext cx="1407795" cy="685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3745" y="1551940"/>
            <a:ext cx="2934335" cy="5220970"/>
          </a:xfrm>
          <a:prstGeom prst="rect">
            <a:avLst/>
          </a:prstGeom>
        </p:spPr>
      </p:pic>
      <p:pic>
        <p:nvPicPr>
          <p:cNvPr id="2" name="图片 1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" y="1486535"/>
            <a:ext cx="3007360" cy="535114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方案二：等比例缩放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19250" y="5736590"/>
            <a:ext cx="1294765" cy="716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09930" y="2190750"/>
            <a:ext cx="2261870" cy="2757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676650" y="4133215"/>
            <a:ext cx="1980565" cy="45720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r>
              <a:rPr lang="zh-CN" altLang="en-US" sz="1200"/>
              <a:t>按照照片的等比例缩放，显示照片的全部</a:t>
            </a:r>
            <a:endParaRPr lang="zh-CN" altLang="en-US" sz="1200"/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2936875" y="3569970"/>
            <a:ext cx="739775" cy="5632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0" idx="3"/>
          </p:cNvCxnSpPr>
          <p:nvPr/>
        </p:nvCxnSpPr>
        <p:spPr>
          <a:xfrm flipH="1">
            <a:off x="2914015" y="4590415"/>
            <a:ext cx="762635" cy="15043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169660" y="2191385"/>
            <a:ext cx="2261870" cy="2757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5657215" y="3569335"/>
            <a:ext cx="467360" cy="5638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065010" y="5736590"/>
            <a:ext cx="1294765" cy="716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endCxn id="19" idx="1"/>
          </p:cNvCxnSpPr>
          <p:nvPr/>
        </p:nvCxnSpPr>
        <p:spPr>
          <a:xfrm>
            <a:off x="5657215" y="4590415"/>
            <a:ext cx="1407795" cy="15043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现有方案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611505" y="1992630"/>
          <a:ext cx="2575560" cy="457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257675" imgH="7562850" progId="Paint.Picture">
                  <p:embed/>
                </p:oleObj>
              </mc:Choice>
              <mc:Fallback>
                <p:oleObj name="" r:id="rId1" imgW="4257675" imgH="7562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611505" y="1992630"/>
                        <a:ext cx="2575560" cy="457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932180" y="2639060"/>
            <a:ext cx="1918335" cy="18357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57605" y="5705475"/>
            <a:ext cx="511175" cy="4775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2562225" y="3545205"/>
            <a:ext cx="257683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1549400" y="3786505"/>
            <a:ext cx="3589655" cy="21158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189220" y="3041015"/>
            <a:ext cx="3497580" cy="1325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2"/>
                </a:solidFill>
              </a:rPr>
              <a:t>由于图片</a:t>
            </a:r>
            <a:r>
              <a:rPr lang="zh-CN" altLang="en-US" b="1">
                <a:solidFill>
                  <a:schemeClr val="tx2"/>
                </a:solidFill>
              </a:rPr>
              <a:t>显示区域</a:t>
            </a:r>
            <a:r>
              <a:rPr lang="zh-CN" altLang="en-US">
                <a:solidFill>
                  <a:schemeClr val="tx2"/>
                </a:solidFill>
              </a:rPr>
              <a:t>尺寸与</a:t>
            </a:r>
            <a:r>
              <a:rPr lang="zh-CN" altLang="en-US" b="1">
                <a:solidFill>
                  <a:schemeClr val="tx2"/>
                </a:solidFill>
              </a:rPr>
              <a:t>图片</a:t>
            </a:r>
            <a:r>
              <a:rPr lang="zh-CN" altLang="en-US">
                <a:solidFill>
                  <a:schemeClr val="tx2"/>
                </a:solidFill>
              </a:rPr>
              <a:t>实际</a:t>
            </a:r>
            <a:r>
              <a:rPr lang="zh-CN" altLang="en-US" b="1">
                <a:solidFill>
                  <a:schemeClr val="tx2"/>
                </a:solidFill>
              </a:rPr>
              <a:t>尺寸不一致</a:t>
            </a:r>
            <a:r>
              <a:rPr lang="zh-CN" altLang="en-US">
                <a:solidFill>
                  <a:schemeClr val="tx2"/>
                </a:solidFill>
              </a:rPr>
              <a:t>，导致</a:t>
            </a:r>
            <a:r>
              <a:rPr lang="zh-CN" altLang="en-US" b="1">
                <a:solidFill>
                  <a:srgbClr val="FF0000"/>
                </a:solidFill>
              </a:rPr>
              <a:t>图片显示不完整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调整目标</a:t>
            </a:r>
            <a:endParaRPr kumimoji="1" lang="zh-CN" altLang="en-US" dirty="0"/>
          </a:p>
        </p:txBody>
      </p:sp>
      <p:sp>
        <p:nvSpPr>
          <p:cNvPr id="2" name="内容占位符 1"/>
          <p:cNvSpPr/>
          <p:nvPr>
            <p:ph idx="1"/>
          </p:nvPr>
        </p:nvSpPr>
        <p:spPr/>
        <p:txBody>
          <a:bodyPr/>
          <a:p>
            <a:r>
              <a:rPr lang="zh-CN" altLang="en-US"/>
              <a:t>显示完整图片</a:t>
            </a:r>
            <a:endParaRPr lang="zh-CN" altLang="en-US"/>
          </a:p>
          <a:p>
            <a:r>
              <a:rPr lang="zh-CN" altLang="en-US"/>
              <a:t>图片显示不能失真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ym typeface="+mn-ea"/>
              </a:rPr>
              <a:t>显示方案</a:t>
            </a:r>
            <a:r>
              <a:rPr kumimoji="1" lang="en-US" altLang="zh-CN" dirty="0">
                <a:sym typeface="+mn-ea"/>
              </a:rPr>
              <a:t>:</a:t>
            </a:r>
            <a:r>
              <a:rPr kumimoji="1" lang="zh-CN" altLang="en-US" dirty="0">
                <a:sym typeface="+mn-ea"/>
              </a:rPr>
              <a:t>等比缩放</a:t>
            </a:r>
            <a:endParaRPr kumimoji="1" lang="zh-CN" altLang="en-US" dirty="0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/>
              <a:t>为了</a:t>
            </a:r>
            <a:r>
              <a:rPr lang="zh-CN" altLang="en-US" b="1"/>
              <a:t>显示完整图片</a:t>
            </a:r>
            <a:r>
              <a:rPr lang="zh-CN" altLang="en-US"/>
              <a:t>，且保证图片显示</a:t>
            </a:r>
            <a:r>
              <a:rPr lang="zh-CN" altLang="en-US" b="1"/>
              <a:t>不失真</a:t>
            </a:r>
            <a:r>
              <a:rPr lang="zh-CN" altLang="en-US"/>
              <a:t>，必须在显示图片时，维持图片的</a:t>
            </a:r>
            <a:r>
              <a:rPr lang="zh-CN" altLang="en-US" b="1">
                <a:solidFill>
                  <a:srgbClr val="FF0000"/>
                </a:solidFill>
              </a:rPr>
              <a:t>宽高比不变</a:t>
            </a:r>
            <a:r>
              <a:rPr lang="zh-CN" altLang="en-US"/>
              <a:t>，即根据显示区域的尺寸</a:t>
            </a:r>
            <a:r>
              <a:rPr lang="zh-CN" altLang="en-US" b="1">
                <a:solidFill>
                  <a:srgbClr val="FF0000"/>
                </a:solidFill>
              </a:rPr>
              <a:t>等比缩放</a:t>
            </a:r>
            <a:r>
              <a:rPr lang="zh-CN" altLang="en-US"/>
              <a:t>被显示的图片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ym typeface="+mn-ea"/>
              </a:rPr>
              <a:t>显示方案</a:t>
            </a:r>
            <a:r>
              <a:rPr kumimoji="1" lang="en-US" altLang="zh-CN" dirty="0">
                <a:sym typeface="+mn-ea"/>
              </a:rPr>
              <a:t>:</a:t>
            </a:r>
            <a:r>
              <a:rPr kumimoji="1" lang="zh-CN" altLang="en-US" dirty="0">
                <a:sym typeface="+mn-ea"/>
              </a:rPr>
              <a:t>等比缩放</a:t>
            </a:r>
            <a:endParaRPr kumimoji="1" lang="zh-CN" altLang="en-US" dirty="0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zh-CN" altLang="en-US"/>
              <a:t>图片显示失真示例</a:t>
            </a:r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1674495" y="3518535"/>
          <a:ext cx="12816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276725" imgH="7600950" progId="Paint.Picture">
                  <p:embed/>
                </p:oleObj>
              </mc:Choice>
              <mc:Fallback>
                <p:oleObj name="" r:id="rId1" imgW="4276725" imgH="76009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674495" y="3518535"/>
                        <a:ext cx="1281600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644650" y="5845175"/>
            <a:ext cx="1341120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宽：</a:t>
            </a:r>
            <a:r>
              <a:rPr lang="en-US" altLang="zh-CN" sz="1200">
                <a:sym typeface="+mn-ea"/>
              </a:rPr>
              <a:t>3.56</a:t>
            </a:r>
            <a:r>
              <a:rPr lang="en-US" altLang="zh-CN" sz="1200"/>
              <a:t>cm</a:t>
            </a:r>
            <a:endParaRPr lang="en-US" altLang="zh-CN" sz="1200"/>
          </a:p>
          <a:p>
            <a:pPr algn="ctr"/>
            <a:r>
              <a:rPr lang="zh-CN" altLang="en-US" sz="1200"/>
              <a:t>高：</a:t>
            </a:r>
            <a:r>
              <a:rPr lang="en-US" altLang="zh-CN" sz="1200">
                <a:sym typeface="+mn-ea"/>
              </a:rPr>
              <a:t>6.35</a:t>
            </a:r>
            <a:r>
              <a:rPr lang="en-US" altLang="zh-CN" sz="1200"/>
              <a:t>cm</a:t>
            </a:r>
            <a:endParaRPr lang="en-US" altLang="zh-CN" sz="1200"/>
          </a:p>
          <a:p>
            <a:pPr algn="ctr"/>
            <a:r>
              <a:rPr lang="zh-CN" altLang="en-US" sz="1200"/>
              <a:t>宽高比：</a:t>
            </a:r>
            <a:r>
              <a:rPr lang="en-US" altLang="zh-CN" sz="1200">
                <a:solidFill>
                  <a:srgbClr val="FF0000"/>
                </a:solidFill>
              </a:rPr>
              <a:t>56%</a:t>
            </a:r>
            <a:endParaRPr lang="en-US" altLang="zh-CN" sz="1200">
              <a:solidFill>
                <a:srgbClr val="FF0000"/>
              </a:solidFill>
            </a:endParaRPr>
          </a:p>
          <a:p>
            <a:pPr algn="ctr"/>
            <a:endParaRPr lang="zh-CN" altLang="en-US" sz="1200"/>
          </a:p>
        </p:txBody>
      </p:sp>
      <p:sp>
        <p:nvSpPr>
          <p:cNvPr id="11" name="文本框 10"/>
          <p:cNvSpPr txBox="1"/>
          <p:nvPr/>
        </p:nvSpPr>
        <p:spPr>
          <a:xfrm>
            <a:off x="5332095" y="5845175"/>
            <a:ext cx="2286000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宽：</a:t>
            </a:r>
            <a:r>
              <a:rPr lang="en-US" altLang="zh-CN" sz="1200">
                <a:sym typeface="+mn-ea"/>
              </a:rPr>
              <a:t>6.35</a:t>
            </a:r>
            <a:r>
              <a:rPr lang="en-US" altLang="zh-CN" sz="1200"/>
              <a:t>cm</a:t>
            </a:r>
            <a:endParaRPr lang="en-US" altLang="zh-CN" sz="1200"/>
          </a:p>
          <a:p>
            <a:pPr algn="ctr"/>
            <a:r>
              <a:rPr lang="zh-CN" altLang="en-US" sz="1200"/>
              <a:t>高：</a:t>
            </a:r>
            <a:r>
              <a:rPr lang="en-US" altLang="zh-CN" sz="1200">
                <a:sym typeface="+mn-ea"/>
              </a:rPr>
              <a:t>6.35</a:t>
            </a:r>
            <a:r>
              <a:rPr lang="en-US" altLang="zh-CN" sz="1200"/>
              <a:t>cm</a:t>
            </a:r>
            <a:endParaRPr lang="en-US" altLang="zh-CN" sz="1200"/>
          </a:p>
          <a:p>
            <a:pPr algn="ctr"/>
            <a:r>
              <a:rPr lang="zh-CN" altLang="en-US" sz="1200"/>
              <a:t>宽高比：</a:t>
            </a:r>
            <a:r>
              <a:rPr lang="en-US" altLang="zh-CN" sz="1200">
                <a:solidFill>
                  <a:srgbClr val="FF0000"/>
                </a:solidFill>
              </a:rPr>
              <a:t>100%</a:t>
            </a:r>
            <a:endParaRPr lang="en-US" altLang="zh-CN" sz="1200">
              <a:solidFill>
                <a:srgbClr val="FF0000"/>
              </a:solidFill>
            </a:endParaRPr>
          </a:p>
          <a:p>
            <a:pPr algn="ctr"/>
            <a:endParaRPr lang="zh-CN" altLang="en-US" sz="1200">
              <a:solidFill>
                <a:srgbClr val="FF0000"/>
              </a:solidFill>
            </a:endParaRPr>
          </a:p>
        </p:txBody>
      </p:sp>
      <p:graphicFrame>
        <p:nvGraphicFramePr>
          <p:cNvPr id="12" name="对象 11"/>
          <p:cNvGraphicFramePr/>
          <p:nvPr/>
        </p:nvGraphicFramePr>
        <p:xfrm>
          <a:off x="5332095" y="3518535"/>
          <a:ext cx="22860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4276725" imgH="7600950" progId="Paint.Picture">
                  <p:embed/>
                </p:oleObj>
              </mc:Choice>
              <mc:Fallback>
                <p:oleObj name="" r:id="rId3" imgW="4276725" imgH="76009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5332095" y="3518535"/>
                        <a:ext cx="2286000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接箭头连接符 17"/>
          <p:cNvCxnSpPr/>
          <p:nvPr/>
        </p:nvCxnSpPr>
        <p:spPr>
          <a:xfrm>
            <a:off x="2792730" y="4527550"/>
            <a:ext cx="253936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270250" y="4577080"/>
            <a:ext cx="153162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宽高比发生变化，导致图片被拉伸，显示失真</a:t>
            </a:r>
            <a:endParaRPr lang="zh-CN" altLang="en-US" sz="1000" b="1">
              <a:ln/>
              <a:solidFill>
                <a:schemeClr val="bg2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显示方案</a:t>
            </a:r>
            <a:r>
              <a:rPr kumimoji="1" lang="en-US" altLang="zh-CN" dirty="0"/>
              <a:t>:</a:t>
            </a:r>
            <a:r>
              <a:rPr kumimoji="1" lang="zh-CN" altLang="en-US" dirty="0"/>
              <a:t>等比缩放</a:t>
            </a:r>
            <a:endParaRPr kumimoji="1" lang="en-US" altLang="zh-CN" dirty="0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871855" y="2675255"/>
            <a:ext cx="7408545" cy="900430"/>
          </a:xfrm>
        </p:spPr>
        <p:txBody>
          <a:bodyPr/>
          <a:p>
            <a:r>
              <a:rPr lang="zh-CN" altLang="en-US"/>
              <a:t>图片显示不失真示例</a:t>
            </a:r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1255395" y="3518535"/>
          <a:ext cx="12816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276725" imgH="7600950" progId="Paint.Picture">
                  <p:embed/>
                </p:oleObj>
              </mc:Choice>
              <mc:Fallback>
                <p:oleObj name="" r:id="rId1" imgW="4276725" imgH="76009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255395" y="3518535"/>
                        <a:ext cx="1281600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225550" y="5845175"/>
            <a:ext cx="1341120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宽：</a:t>
            </a:r>
            <a:r>
              <a:rPr lang="en-US" altLang="zh-CN" sz="1200">
                <a:sym typeface="+mn-ea"/>
              </a:rPr>
              <a:t>3.56</a:t>
            </a:r>
            <a:r>
              <a:rPr lang="en-US" altLang="zh-CN" sz="1200"/>
              <a:t>cm</a:t>
            </a:r>
            <a:endParaRPr lang="en-US" altLang="zh-CN" sz="1200"/>
          </a:p>
          <a:p>
            <a:pPr algn="ctr"/>
            <a:r>
              <a:rPr lang="zh-CN" altLang="en-US" sz="1200"/>
              <a:t>高：</a:t>
            </a:r>
            <a:r>
              <a:rPr lang="en-US" altLang="zh-CN" sz="1200">
                <a:sym typeface="+mn-ea"/>
              </a:rPr>
              <a:t>6.35</a:t>
            </a:r>
            <a:r>
              <a:rPr lang="en-US" altLang="zh-CN" sz="1200"/>
              <a:t>cm</a:t>
            </a:r>
            <a:endParaRPr lang="en-US" altLang="zh-CN" sz="1200"/>
          </a:p>
          <a:p>
            <a:pPr algn="ctr"/>
            <a:r>
              <a:rPr lang="zh-CN" altLang="en-US" sz="1200"/>
              <a:t>宽高比：</a:t>
            </a:r>
            <a:r>
              <a:rPr lang="en-US" altLang="zh-CN" sz="1200">
                <a:solidFill>
                  <a:srgbClr val="FF0000"/>
                </a:solidFill>
              </a:rPr>
              <a:t>56%</a:t>
            </a:r>
            <a:endParaRPr lang="en-US" altLang="zh-CN" sz="1200">
              <a:solidFill>
                <a:srgbClr val="FF0000"/>
              </a:solidFill>
            </a:endParaRPr>
          </a:p>
          <a:p>
            <a:pPr algn="ctr"/>
            <a:endParaRPr lang="zh-CN" altLang="en-US" sz="1200"/>
          </a:p>
        </p:txBody>
      </p:sp>
      <p:sp>
        <p:nvSpPr>
          <p:cNvPr id="11" name="文本框 10"/>
          <p:cNvSpPr txBox="1"/>
          <p:nvPr/>
        </p:nvSpPr>
        <p:spPr>
          <a:xfrm>
            <a:off x="3333115" y="4659630"/>
            <a:ext cx="2286000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宽：</a:t>
            </a:r>
            <a:r>
              <a:rPr lang="en-US" altLang="zh-CN" sz="1200"/>
              <a:t>1.78</a:t>
            </a:r>
            <a:r>
              <a:rPr lang="en-US" altLang="zh-CN" sz="1200"/>
              <a:t>cm</a:t>
            </a:r>
            <a:endParaRPr lang="en-US" altLang="zh-CN" sz="1200"/>
          </a:p>
          <a:p>
            <a:pPr algn="ctr"/>
            <a:r>
              <a:rPr lang="zh-CN" altLang="en-US" sz="1200"/>
              <a:t>高：</a:t>
            </a:r>
            <a:r>
              <a:rPr lang="en-US" altLang="zh-CN" sz="1200">
                <a:sym typeface="+mn-ea"/>
              </a:rPr>
              <a:t>3.17</a:t>
            </a:r>
            <a:r>
              <a:rPr lang="en-US" altLang="zh-CN" sz="1200"/>
              <a:t>cm</a:t>
            </a:r>
            <a:endParaRPr lang="en-US" altLang="zh-CN" sz="1200"/>
          </a:p>
          <a:p>
            <a:pPr algn="ctr"/>
            <a:r>
              <a:rPr lang="zh-CN" altLang="en-US" sz="1200"/>
              <a:t>宽高比：</a:t>
            </a:r>
            <a:r>
              <a:rPr lang="en-US" altLang="zh-CN" sz="1200">
                <a:solidFill>
                  <a:srgbClr val="FF0000"/>
                </a:solidFill>
              </a:rPr>
              <a:t>56</a:t>
            </a:r>
            <a:r>
              <a:rPr lang="en-US" altLang="zh-CN" sz="1200">
                <a:solidFill>
                  <a:srgbClr val="FF0000"/>
                </a:solidFill>
              </a:rPr>
              <a:t>%</a:t>
            </a:r>
            <a:endParaRPr lang="en-US" altLang="zh-CN" sz="1200">
              <a:solidFill>
                <a:srgbClr val="FF0000"/>
              </a:solidFill>
            </a:endParaRPr>
          </a:p>
          <a:p>
            <a:pPr algn="ctr"/>
            <a:endParaRPr lang="zh-CN" altLang="en-US" sz="1200">
              <a:solidFill>
                <a:srgbClr val="FF0000"/>
              </a:solidFill>
            </a:endParaRPr>
          </a:p>
        </p:txBody>
      </p:sp>
      <p:graphicFrame>
        <p:nvGraphicFramePr>
          <p:cNvPr id="12" name="对象 11"/>
          <p:cNvGraphicFramePr/>
          <p:nvPr/>
        </p:nvGraphicFramePr>
        <p:xfrm>
          <a:off x="4082415" y="3518535"/>
          <a:ext cx="640800" cy="114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4276725" imgH="7600950" progId="Paint.Picture">
                  <p:embed/>
                </p:oleObj>
              </mc:Choice>
              <mc:Fallback>
                <p:oleObj name="" r:id="rId3" imgW="4276725" imgH="76009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4082415" y="3518535"/>
                        <a:ext cx="640800" cy="114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接箭头连接符 17"/>
          <p:cNvCxnSpPr/>
          <p:nvPr/>
        </p:nvCxnSpPr>
        <p:spPr>
          <a:xfrm>
            <a:off x="2373630" y="4527550"/>
            <a:ext cx="160210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851150" y="4577080"/>
            <a:ext cx="153162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000" b="1"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宽高比维持不变</a:t>
            </a:r>
            <a:endParaRPr lang="zh-CN" altLang="zh-CN" sz="1000" b="1">
              <a:solidFill>
                <a:schemeClr val="bg2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6498590" y="3518535"/>
          <a:ext cx="10260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4276725" imgH="7600950" progId="Paint.Picture">
                  <p:embed/>
                </p:oleObj>
              </mc:Choice>
              <mc:Fallback>
                <p:oleObj name="" r:id="rId4" imgW="4276725" imgH="76009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6498590" y="3518535"/>
                        <a:ext cx="10260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323965" y="5410835"/>
            <a:ext cx="1341120" cy="824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宽：</a:t>
            </a:r>
            <a:r>
              <a:rPr lang="en-US" altLang="zh-CN" sz="1200">
                <a:sym typeface="+mn-ea"/>
              </a:rPr>
              <a:t>3.56</a:t>
            </a:r>
            <a:r>
              <a:rPr lang="en-US" altLang="zh-CN" sz="1200"/>
              <a:t>cm</a:t>
            </a:r>
            <a:endParaRPr lang="en-US" altLang="zh-CN" sz="1200"/>
          </a:p>
          <a:p>
            <a:pPr algn="ctr"/>
            <a:r>
              <a:rPr lang="zh-CN" altLang="en-US" sz="1200"/>
              <a:t>高：</a:t>
            </a:r>
            <a:r>
              <a:rPr lang="en-US" altLang="zh-CN" sz="1200">
                <a:sym typeface="+mn-ea"/>
              </a:rPr>
              <a:t>5.08</a:t>
            </a:r>
            <a:r>
              <a:rPr lang="en-US" altLang="zh-CN" sz="1200"/>
              <a:t>cm</a:t>
            </a:r>
            <a:endParaRPr lang="en-US" altLang="zh-CN" sz="1200"/>
          </a:p>
          <a:p>
            <a:pPr algn="ctr"/>
            <a:r>
              <a:rPr lang="zh-CN" altLang="en-US" sz="1200"/>
              <a:t>宽高比：</a:t>
            </a:r>
            <a:r>
              <a:rPr lang="en-US" altLang="zh-CN" sz="1200">
                <a:solidFill>
                  <a:srgbClr val="FF0000"/>
                </a:solidFill>
              </a:rPr>
              <a:t>56%</a:t>
            </a:r>
            <a:endParaRPr lang="en-US" altLang="zh-CN" sz="1200">
              <a:solidFill>
                <a:srgbClr val="FF0000"/>
              </a:solidFill>
            </a:endParaRPr>
          </a:p>
          <a:p>
            <a:pPr algn="ctr"/>
            <a:endParaRPr lang="zh-CN" altLang="en-US" sz="120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4896485" y="4527550"/>
            <a:ext cx="160210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374005" y="4577080"/>
            <a:ext cx="153162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000" b="1"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宽高比维持不变</a:t>
            </a:r>
            <a:endParaRPr lang="zh-CN" altLang="zh-CN" sz="1000" b="1">
              <a:solidFill>
                <a:schemeClr val="bg2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显示方案</a:t>
            </a:r>
            <a:r>
              <a:rPr kumimoji="1" lang="en-US" altLang="zh-CN" dirty="0"/>
              <a:t>:</a:t>
            </a:r>
            <a:r>
              <a:rPr kumimoji="1" lang="zh-CN" altLang="en-US" dirty="0"/>
              <a:t>等比缩放</a:t>
            </a:r>
            <a:endParaRPr kumimoji="1" lang="en-US" altLang="zh-CN" dirty="0"/>
          </a:p>
        </p:txBody>
      </p:sp>
      <p:sp>
        <p:nvSpPr>
          <p:cNvPr id="15" name="内容占位符 14"/>
          <p:cNvSpPr/>
          <p:nvPr>
            <p:ph idx="1"/>
          </p:nvPr>
        </p:nvSpPr>
        <p:spPr>
          <a:xfrm>
            <a:off x="868257" y="2683722"/>
            <a:ext cx="7408333" cy="3450696"/>
          </a:xfrm>
        </p:spPr>
        <p:txBody>
          <a:bodyPr>
            <a:normAutofit lnSpcReduction="20000"/>
          </a:bodyPr>
          <a:p>
            <a:pPr marL="706120" indent="-441960" fontAlgn="auto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>
                <a:sym typeface="+mn-ea"/>
              </a:rPr>
              <a:t>如果图片比显示区域更加的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宽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，则以显示区域的宽度作为图片的实际显示宽度，以宽高比计算图片的实际显示高度。</a:t>
            </a:r>
            <a:endParaRPr lang="zh-CN" altLang="en-US">
              <a:sym typeface="+mn-ea"/>
            </a:endParaRPr>
          </a:p>
          <a:p>
            <a:pPr marL="706120" indent="-441960" fontAlgn="auto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>
                <a:sym typeface="+mn-ea"/>
              </a:rPr>
              <a:t>如果图片比显示区域更加的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高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，则以显示区域的高度作为图片的实际显示高度，以宽高比计算图片的实际显示宽度。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显示方案</a:t>
            </a:r>
            <a:r>
              <a:rPr kumimoji="1" lang="en-US" altLang="zh-CN" dirty="0"/>
              <a:t>:</a:t>
            </a:r>
            <a:r>
              <a:rPr kumimoji="1" lang="zh-CN" altLang="en-US" dirty="0"/>
              <a:t>等比缩放</a:t>
            </a:r>
            <a:endParaRPr kumimoji="1" lang="en-US" altLang="zh-CN" dirty="0"/>
          </a:p>
        </p:txBody>
      </p:sp>
      <p:sp>
        <p:nvSpPr>
          <p:cNvPr id="15" name="内容占位符 14"/>
          <p:cNvSpPr/>
          <p:nvPr>
            <p:ph idx="1"/>
          </p:nvPr>
        </p:nvSpPr>
        <p:spPr>
          <a:xfrm>
            <a:off x="868045" y="2683510"/>
            <a:ext cx="7408545" cy="455295"/>
          </a:xfrm>
        </p:spPr>
        <p:txBody>
          <a:bodyPr>
            <a:normAutofit fontScale="90000"/>
          </a:bodyPr>
          <a:p>
            <a:pPr marL="706120" indent="-441960">
              <a:buAutoNum type="arabicPeriod"/>
            </a:pPr>
            <a:r>
              <a:rPr lang="zh-CN" altLang="en-US">
                <a:sym typeface="+mn-ea"/>
              </a:rPr>
              <a:t>示例：图片宽高比小于显示区域宽高比（图片更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宽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2945" y="3442970"/>
            <a:ext cx="1800000" cy="180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92150" y="5286375"/>
            <a:ext cx="18110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显示区域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30245" y="5286375"/>
            <a:ext cx="180149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图片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198870" y="3442970"/>
            <a:ext cx="1800000" cy="180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90615" y="3893185"/>
            <a:ext cx="1800000" cy="90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230245" y="3893185"/>
            <a:ext cx="1800000" cy="90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98870" y="5286375"/>
            <a:ext cx="180149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显示效果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显示方案</a:t>
            </a:r>
            <a:r>
              <a:rPr kumimoji="1" lang="en-US" altLang="zh-CN" dirty="0"/>
              <a:t>:</a:t>
            </a:r>
            <a:r>
              <a:rPr kumimoji="1" lang="zh-CN" altLang="en-US" dirty="0"/>
              <a:t>等比缩放</a:t>
            </a:r>
            <a:endParaRPr kumimoji="1" lang="en-US" altLang="zh-CN" dirty="0"/>
          </a:p>
        </p:txBody>
      </p:sp>
      <p:sp>
        <p:nvSpPr>
          <p:cNvPr id="15" name="内容占位符 14"/>
          <p:cNvSpPr/>
          <p:nvPr>
            <p:ph idx="1"/>
          </p:nvPr>
        </p:nvSpPr>
        <p:spPr>
          <a:xfrm>
            <a:off x="868045" y="2683510"/>
            <a:ext cx="7408545" cy="455295"/>
          </a:xfrm>
        </p:spPr>
        <p:txBody>
          <a:bodyPr>
            <a:normAutofit fontScale="90000"/>
          </a:bodyPr>
          <a:p>
            <a:pPr marL="721360" indent="-457200">
              <a:buFont typeface="+mj-lt"/>
              <a:buAutoNum type="arabicPeriod" startAt="2"/>
            </a:pPr>
            <a:r>
              <a:rPr lang="zh-CN" altLang="en-US">
                <a:sym typeface="+mn-ea"/>
              </a:rPr>
              <a:t>示例：图片宽高比大于显示区域宽高比（图片更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高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2945" y="3622675"/>
            <a:ext cx="1800000" cy="180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02945" y="5774055"/>
            <a:ext cx="18110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显示区域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30245" y="5774055"/>
            <a:ext cx="14401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图片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198870" y="3622675"/>
            <a:ext cx="1800000" cy="180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230245" y="3442970"/>
            <a:ext cx="1440000" cy="216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98870" y="5774055"/>
            <a:ext cx="180149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显示效果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01765" y="3622675"/>
            <a:ext cx="1198800" cy="180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波形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波形.thmx</Template>
  <TotalTime>0</TotalTime>
  <Words>751</Words>
  <Application>WPS 演示</Application>
  <PresentationFormat>全屏显示(4:3)</PresentationFormat>
  <Paragraphs>109</Paragraphs>
  <Slides>13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13</vt:i4>
      </vt:variant>
      <vt:variant>
        <vt:lpstr>幻灯片标题</vt:lpstr>
      </vt:variant>
      <vt:variant>
        <vt:i4>13</vt:i4>
      </vt:variant>
    </vt:vector>
  </HeadingPairs>
  <TitlesOfParts>
    <vt:vector size="39" baseType="lpstr">
      <vt:lpstr>Arial</vt:lpstr>
      <vt:lpstr>宋体</vt:lpstr>
      <vt:lpstr>Wingdings</vt:lpstr>
      <vt:lpstr>Symbol</vt:lpstr>
      <vt:lpstr>Candara</vt:lpstr>
      <vt:lpstr>华文新魏</vt:lpstr>
      <vt:lpstr>华文楷体</vt:lpstr>
      <vt:lpstr>微软雅黑</vt:lpstr>
      <vt:lpstr>Calibri</vt:lpstr>
      <vt:lpstr>华文楷体</vt:lpstr>
      <vt:lpstr>华文新魏</vt:lpstr>
      <vt:lpstr>Segoe Print</vt:lpstr>
      <vt:lpstr>波形</vt:lpstr>
      <vt:lpstr>Paint.Picture</vt:lpstr>
      <vt:lpstr>Equation.KSEE3</vt:lpstr>
      <vt:lpstr>Equation.KSEE3</vt:lpstr>
      <vt:lpstr>Equation.KSEE3</vt:lpstr>
      <vt:lpstr>Equation.KSEE3</vt:lpstr>
      <vt:lpstr>Paint.Picture</vt:lpstr>
      <vt:lpstr>Paint.Picture</vt:lpstr>
      <vt:lpstr>Paint.Picture</vt:lpstr>
      <vt:lpstr>Paint.Picture</vt:lpstr>
      <vt:lpstr>Paint.Picture</vt:lpstr>
      <vt:lpstr>Equation.KSEE3</vt:lpstr>
      <vt:lpstr>Equation.KSEE3</vt:lpstr>
      <vt:lpstr>Equation.KSEE3</vt:lpstr>
      <vt:lpstr>点点照照片预览调整方案</vt:lpstr>
      <vt:lpstr>现有方案</vt:lpstr>
      <vt:lpstr>现有方案</vt:lpstr>
      <vt:lpstr>显示方案:等比缩放</vt:lpstr>
      <vt:lpstr>调整目标</vt:lpstr>
      <vt:lpstr>调整原则</vt:lpstr>
      <vt:lpstr>显示方案:等比缩放</vt:lpstr>
      <vt:lpstr>显示方案:等比缩放</vt:lpstr>
      <vt:lpstr>显示方案:等比缩放</vt:lpstr>
      <vt:lpstr>显示方案:等比缩放</vt:lpstr>
      <vt:lpstr>PowerPoint 演示文稿</vt:lpstr>
      <vt:lpstr>PowerPoint 演示文稿</vt:lpstr>
      <vt:lpstr>方案一：等比例缩放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lq f</dc:creator>
  <cp:lastModifiedBy>DDZ-Name6</cp:lastModifiedBy>
  <cp:revision>178</cp:revision>
  <dcterms:created xsi:type="dcterms:W3CDTF">2017-09-23T05:20:00Z</dcterms:created>
  <dcterms:modified xsi:type="dcterms:W3CDTF">2017-09-23T09:27:19Z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2052-10.1.0.6205</vt:lpwstr>
  </property>
</Properties>
</file>